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18"/>
  </p:notesMasterIdLst>
  <p:sldIdLst>
    <p:sldId id="275" r:id="rId5"/>
    <p:sldId id="276" r:id="rId6"/>
    <p:sldId id="277" r:id="rId7"/>
    <p:sldId id="287" r:id="rId8"/>
    <p:sldId id="278" r:id="rId9"/>
    <p:sldId id="279" r:id="rId10"/>
    <p:sldId id="280" r:id="rId11"/>
    <p:sldId id="281" r:id="rId12"/>
    <p:sldId id="286" r:id="rId13"/>
    <p:sldId id="282" r:id="rId14"/>
    <p:sldId id="283" r:id="rId15"/>
    <p:sldId id="285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88" autoAdjust="0"/>
    <p:restoredTop sz="94619" autoAdjust="0"/>
  </p:normalViewPr>
  <p:slideViewPr>
    <p:cSldViewPr snapToGrid="0">
      <p:cViewPr varScale="1">
        <p:scale>
          <a:sx n="89" d="100"/>
          <a:sy n="89" d="100"/>
        </p:scale>
        <p:origin x="7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4/22/2022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D291B17-9318-49DB-B28B-6E5994AE9581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79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3124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D291B17-9318-49DB-B28B-6E5994AE9581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4963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D291B17-9318-49DB-B28B-6E5994AE9581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464849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D291B17-9318-49DB-B28B-6E5994AE9581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6448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81126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87531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34179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D291B17-9318-49DB-B28B-6E5994AE9581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0417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11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2497495-0637-405E-AE64-5CC7506D51F5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1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97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3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452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3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1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31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048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04114-BDC6-4707-BB34-3450D00FFE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Artificial Life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BBFB3-2219-4DB2-BADA-051681D95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0052513">
            <a:off x="8808290" y="4441742"/>
            <a:ext cx="2811940" cy="857507"/>
          </a:xfrm>
        </p:spPr>
        <p:txBody>
          <a:bodyPr>
            <a:normAutofit/>
          </a:bodyPr>
          <a:lstStyle/>
          <a:p>
            <a:r>
              <a:rPr lang="en-IN" dirty="0"/>
              <a:t> </a:t>
            </a:r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Script" panose="030B0504020000000003" pitchFamily="66" charset="0"/>
              </a:rPr>
              <a:t>Ajit Babu</a:t>
            </a:r>
          </a:p>
          <a:p>
            <a:r>
              <a:rPr lang="en-IN" dirty="0"/>
              <a:t> </a:t>
            </a:r>
            <a:r>
              <a:rPr lang="en-IN" dirty="0">
                <a:latin typeface="MV Boli" panose="02000500030200090000" pitchFamily="2" charset="0"/>
                <a:cs typeface="MV Boli" panose="02000500030200090000" pitchFamily="2" charset="0"/>
              </a:rPr>
              <a:t>12/April/2022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4CE205-BC11-44D5-9156-BCD4507E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120" y="33528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28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DCD83-F8E9-414C-8550-EE32BCD4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Different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1D467-4AB5-407A-A5A8-0AD7E2721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85950"/>
            <a:ext cx="10820400" cy="4834890"/>
          </a:xfrm>
        </p:spPr>
        <p:txBody>
          <a:bodyPr>
            <a:normAutofit lnSpcReduction="10000"/>
          </a:bodyPr>
          <a:lstStyle/>
          <a:p>
            <a:r>
              <a:rPr lang="en-IN" b="1" i="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Program-based </a:t>
            </a:r>
            <a:r>
              <a:rPr lang="en-IN" i="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US" i="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contain entity with a complex DNA language, language is more often in the form of a computer program than actual biological DNA. Assembly derivatives are the most common languages used. An organism "lives" when its code is executed, and there are usually various methods allowing self-replication. Mutations are generally implemented as random changes to the code.</a:t>
            </a:r>
          </a:p>
          <a:p>
            <a:r>
              <a:rPr lang="en-I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Module-based</a:t>
            </a:r>
            <a:r>
              <a:rPr lang="en-IN" b="1" i="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i="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Individual modules are added to a creature. These modules modify the creature's behaviors and characteristics either directly, by hard coding into the simulation (leg type A increases speed and metabolism), or indirectly, through the emergent interactions between a creature's modules.</a:t>
            </a:r>
          </a:p>
          <a:p>
            <a:r>
              <a:rPr lang="en-I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Parameter-based</a:t>
            </a:r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E</a:t>
            </a:r>
            <a:r>
              <a:rPr lang="en-US" i="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ntity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are generally constructed with pre-defined and fixed behaviors that are controlled by various parameters that mutate. That is, each organism contains a collection of numbers or other finite parameters. Each parameter controls one or several aspects of an organism in a well-defined way.</a:t>
            </a:r>
          </a:p>
          <a:p>
            <a:r>
              <a:rPr lang="en-I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Neural net–based</a:t>
            </a:r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H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ave creatures that learn and grow using neural nets or a close derivative. Emphasis is often, although not always, on learning rather than on natural selection.</a:t>
            </a:r>
            <a:endParaRPr lang="en-IN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76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439F8-C988-410D-AA6D-FCA24E3FA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Complex systems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5EB72-3302-438A-A5BF-D0E05488E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Mathematical models of complex systems are of three types: black-box (phenomenological), white-box (mechanistic, based on the first principles) and grey-box (mixtures of phenomenological and mechanistic models).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black-box models, the individual-based (mechanistic) mechanisms of a complex dynamic system remain hidden. Black-box models are completely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nonmechanistic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They are phenomenological and ignore a composition and internal structure of a complex system. Due to the non-transparent nature of the model, interactions of subsystems cannot be investigated.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contrast, a white-box model of a complex dynamic system has ‘transparent walls’ and directly shows underlying mechanisms. All events at the micro-, meso- and macro-levels of a dynamic system are directly visible at all stages of a white-box model's evolution. In most cases, mathematical modelers use the heavy black-box mathematical methods, which cannot produce mechanistic models of complex dynamic systems. 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Grey-box models are intermediate and combine black-box and white-box approaches.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79FCB-37E8-4FB7-B282-0DF92221D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7624"/>
            <a:ext cx="3012636" cy="164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23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B355D-645C-4AF9-A01B-07AF95E0D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Hardware-based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1C01A-E651-421C-957F-15A073D06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Hardware-based artificial life mainly consist of robots, that is, automatically guided machines able to do tasks on their own.</a:t>
            </a: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From ancient mythologies, like the famous golems of Jewish legend and the mythical statue of Pygmalion, until Leonardo’s automaton, the idea of humanoid robots always triggered mankind’s imagination.</a:t>
            </a: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As of now, AI is providing to robots intelligence. Results are definitely creepy. One of the creepiest is Sophia, a robot whom Saudi Arabia famously gave citizenship in 2017.</a:t>
            </a: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Finally, it is also true that we will use to meet AI not only through software, but also through weird robot shapes, and very rarely through humanoid shapes.</a:t>
            </a:r>
            <a:endParaRPr lang="en-IN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1CA36-90B6-4AC2-9AFB-2F722722B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05" y="1"/>
            <a:ext cx="3932903" cy="2194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CAD13E-FC4D-4AEB-92E6-1C68F9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27" y="1"/>
            <a:ext cx="2194559" cy="21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43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og looking at the camera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396607"/>
            <a:ext cx="10225530" cy="145370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“Nothing can suppress a human’s curiosity.” - </a:t>
            </a:r>
            <a:r>
              <a:rPr lang="en-US" sz="40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Eren</a:t>
            </a:r>
            <a:r>
              <a:rPr lang="en-US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Jaeger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2495445"/>
            <a:ext cx="10225530" cy="590321"/>
          </a:xfrm>
        </p:spPr>
        <p:txBody>
          <a:bodyPr>
            <a:normAutofit/>
          </a:bodyPr>
          <a:lstStyle/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9A4B7-8141-4F2E-8048-412797C12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517" y="619699"/>
            <a:ext cx="2589575" cy="264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F5639-28C4-4D41-96EA-A7564C6E2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CB9D7-1CF5-45ED-8DF9-4F09F7C08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202122"/>
                </a:solidFill>
                <a:latin typeface="Arial" panose="020B0604020202020204" pitchFamily="34" charset="0"/>
              </a:rPr>
              <a:t>A</a:t>
            </a:r>
            <a:r>
              <a:rPr lang="en-US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field of study wherein researchers examine systems related to natural life, its processes, and its evolution, through the use of simulations with computer models, robotics, and biochemistry.</a:t>
            </a:r>
          </a:p>
          <a:p>
            <a:r>
              <a:rPr lang="en-US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Artificial life became a recognized discipline in the 1980s</a:t>
            </a:r>
            <a:r>
              <a:rPr lang="en-US" sz="3200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Christopher Langton(American computer scientist) named the field 'Artificial Life'.</a:t>
            </a:r>
          </a:p>
          <a:p>
            <a:endParaRPr lang="en-US" sz="32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377528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6D01-414B-4907-8A30-8B27743DE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About the Term A-life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4BC43A-16FB-45C0-A6D2-326814608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3529D-5459-466A-BA3D-426F24251D3C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B52CAB-C142-4464-9301-588201F3E4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68800" y="2201332"/>
            <a:ext cx="7655560" cy="440520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6A6C6E"/>
                </a:solidFill>
                <a:effectLst/>
                <a:latin typeface="Exo 2"/>
              </a:rPr>
              <a:t>Christopher Langton in 1987 </a:t>
            </a:r>
            <a:r>
              <a:rPr lang="en-US" b="0" i="0" dirty="0">
                <a:solidFill>
                  <a:srgbClr val="6A6C6E"/>
                </a:solidFill>
                <a:effectLst/>
                <a:latin typeface="Exo 2"/>
              </a:rPr>
              <a:t>organized the first International Conference on the Synthesis and Simulation of Living Systems and characterized artificial life as </a:t>
            </a:r>
            <a:r>
              <a:rPr lang="en-US" b="0" i="1" dirty="0">
                <a:solidFill>
                  <a:srgbClr val="6A6C6E"/>
                </a:solidFill>
                <a:effectLst/>
                <a:latin typeface="Exo 2"/>
              </a:rPr>
              <a:t>“locating life-as-we-know-it within the larger picture of life-as-it-could-be.”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A6C6E"/>
                </a:solidFill>
                <a:effectLst/>
                <a:latin typeface="Exo 2"/>
              </a:rPr>
              <a:t>A concept that brought together people interested in computer models of adaptive and self-organizing systems, not just in biology but also in economics, social science, and physical chemistry.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701FF56-4B26-4A87-AB6D-003F5AB2FCA1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 flipV="1">
            <a:off x="7777570" y="6218684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EBC6E6-DC33-494B-8DE2-43B6A84F6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flipV="1">
            <a:off x="4706172" y="6742005"/>
            <a:ext cx="274619" cy="50864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B8966A-9D2E-4254-B213-D97111793AD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 flipV="1">
            <a:off x="8051801" y="6218696"/>
            <a:ext cx="45719" cy="113523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626115-044E-4A02-848A-CC8C8AB2B55F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3"/>
          <a:srcRect l="9394" r="9394"/>
          <a:stretch/>
        </p:blipFill>
        <p:spPr>
          <a:xfrm>
            <a:off x="0" y="0"/>
            <a:ext cx="4221480" cy="6332220"/>
          </a:xfrm>
        </p:spPr>
      </p:pic>
    </p:spTree>
    <p:extLst>
      <p:ext uri="{BB962C8B-B14F-4D97-AF65-F5344CB8AC3E}">
        <p14:creationId xmlns:p14="http://schemas.microsoft.com/office/powerpoint/2010/main" val="2248994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DF7F377-9E13-4C1B-A5B6-DE9B3D4C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Few more details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F75BFC-7546-4C7F-9E7A-4A35667C6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837" y="2203815"/>
            <a:ext cx="3587449" cy="46541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AFC9A5-9128-4149-B139-BA85F3220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11" y="2872304"/>
            <a:ext cx="5356378" cy="385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78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1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5D90E0D-2FD7-49AC-B02E-13136CC5B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The beginning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4263284-2ABF-464A-9931-292BF6516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6A6C6E"/>
                </a:solidFill>
                <a:effectLst/>
                <a:latin typeface="Exo 2"/>
              </a:rPr>
              <a:t>This field of research begins with a fundamental non-banal question: </a:t>
            </a:r>
            <a:r>
              <a:rPr lang="en-US" sz="2800" b="1" i="0" dirty="0">
                <a:solidFill>
                  <a:srgbClr val="6A6C6E"/>
                </a:solidFill>
                <a:effectLst/>
                <a:latin typeface="Exo 2"/>
              </a:rPr>
              <a:t>what is life?</a:t>
            </a:r>
            <a:r>
              <a:rPr lang="en-US" sz="2800" b="0" i="0" dirty="0">
                <a:solidFill>
                  <a:srgbClr val="6A6C6E"/>
                </a:solidFill>
                <a:effectLst/>
                <a:latin typeface="Exo 2"/>
              </a:rPr>
              <a:t> And, more concretely, </a:t>
            </a:r>
            <a:r>
              <a:rPr lang="en-US" sz="2800" b="1" i="0" dirty="0">
                <a:solidFill>
                  <a:srgbClr val="6A6C6E"/>
                </a:solidFill>
                <a:effectLst/>
                <a:latin typeface="Exo 2"/>
              </a:rPr>
              <a:t>how can we create life?</a:t>
            </a:r>
            <a:r>
              <a:rPr lang="en-US" sz="2800" b="0" i="0" dirty="0">
                <a:solidFill>
                  <a:srgbClr val="6A6C6E"/>
                </a:solidFill>
                <a:effectLst/>
                <a:latin typeface="Exo 2"/>
              </a:rPr>
              <a:t> In other words, it actually strives to become a god-like creator.</a:t>
            </a:r>
          </a:p>
          <a:p>
            <a:endParaRPr lang="en-US" sz="2800" dirty="0">
              <a:solidFill>
                <a:srgbClr val="6A6C6E"/>
              </a:solidFill>
              <a:latin typeface="Exo 2"/>
            </a:endParaRPr>
          </a:p>
          <a:p>
            <a:r>
              <a:rPr lang="en-US" sz="2800" i="0" dirty="0">
                <a:solidFill>
                  <a:srgbClr val="6A6C6E"/>
                </a:solidFill>
                <a:effectLst/>
                <a:latin typeface="Exo 2"/>
              </a:rPr>
              <a:t>And, notably, while the today’s fashionable Artificial intelligence (AI) is traditionally using a top-down approach – to engineer human-like ‘intelligence’ – artificial life generally works from the </a:t>
            </a:r>
            <a:r>
              <a:rPr lang="en-US" sz="2800" b="1" i="0" dirty="0">
                <a:solidFill>
                  <a:srgbClr val="6A6C6E"/>
                </a:solidFill>
                <a:effectLst/>
                <a:latin typeface="Exo 2"/>
              </a:rPr>
              <a:t>bottom-up</a:t>
            </a:r>
            <a:r>
              <a:rPr lang="en-US" sz="2800" i="0" dirty="0">
                <a:solidFill>
                  <a:srgbClr val="6A6C6E"/>
                </a:solidFill>
                <a:effectLst/>
                <a:latin typeface="Exo 2"/>
              </a:rPr>
              <a:t>, that is to create life – and eventually intelligence – from scratch. 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943192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3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EC3D-308C-468C-9A3F-E597DD188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basic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4597B-5C4F-4975-A291-688234C95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Exo 2"/>
              </a:rPr>
              <a:t>T</a:t>
            </a:r>
            <a:r>
              <a:rPr lang="en-US" sz="2400" b="0" i="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Exo 2"/>
              </a:rPr>
              <a:t>he </a:t>
            </a:r>
            <a:r>
              <a:rPr lang="en-US" sz="2400" b="1" i="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Exo 2"/>
              </a:rPr>
              <a:t>strong a-life</a:t>
            </a:r>
            <a:r>
              <a:rPr lang="en-US" sz="2400" b="0" i="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Exo 2"/>
              </a:rPr>
              <a:t> position states that life is a process which can be abstracted away from any particular medium, and </a:t>
            </a:r>
            <a:r>
              <a:rPr lang="en-US" sz="2400" b="1" i="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Exo 2"/>
              </a:rPr>
              <a:t>the weak a-life</a:t>
            </a:r>
            <a:r>
              <a:rPr lang="en-US" sz="2400" b="0" i="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Exo 2"/>
              </a:rPr>
              <a:t> position denies the possibility of generating a “living process” outside of a chemical solution and, instead, tries to simulate life processes to understand the underlying mechanics of biological phenomena.</a:t>
            </a:r>
          </a:p>
          <a:p>
            <a:endParaRPr lang="en-US" sz="2400" dirty="0">
              <a:solidFill>
                <a:schemeClr val="bg1">
                  <a:lumMod val="85000"/>
                  <a:lumOff val="15000"/>
                </a:schemeClr>
              </a:solidFill>
              <a:latin typeface="Exo 2"/>
            </a:endParaRPr>
          </a:p>
          <a:p>
            <a:r>
              <a:rPr lang="en-US" sz="2400" b="0" i="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Exo 2"/>
              </a:rPr>
              <a:t>A-life can be hardware-, software- or chemical-based. Hardware is, essentially, robots, software are computer simulations and chemical-based is synthetic biology.</a:t>
            </a:r>
            <a:endParaRPr lang="en-IN" sz="24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86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E44CF-54E8-41DC-948D-6B2D0AF9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Software 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74B8-0CDA-4382-90B6-FAF9B3B50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2E2E2E"/>
                </a:solidFill>
                <a:effectLst/>
                <a:latin typeface="NexusSerif"/>
              </a:rPr>
              <a:t>Implementing evolving systems in software is the most practical and constructive way to study many issues about evolving systems, and this “soft” approach has been a dominant trend in artificial life.</a:t>
            </a:r>
          </a:p>
          <a:p>
            <a:r>
              <a:rPr lang="en-US" sz="2400" b="0" i="0" dirty="0">
                <a:solidFill>
                  <a:srgbClr val="2E2E2E"/>
                </a:solidFill>
                <a:effectLst/>
                <a:latin typeface="NexusSerif"/>
              </a:rPr>
              <a:t>One of the first significant achievement of spontaneous evolution in a digital medium was </a:t>
            </a:r>
            <a:r>
              <a:rPr lang="en-US" sz="2400" b="1" i="0" dirty="0">
                <a:solidFill>
                  <a:srgbClr val="2E2E2E"/>
                </a:solidFill>
                <a:effectLst/>
                <a:latin typeface="NexusSerif"/>
              </a:rPr>
              <a:t>Tierra</a:t>
            </a:r>
            <a:r>
              <a:rPr lang="en-US" sz="2400" b="0" i="0" dirty="0">
                <a:solidFill>
                  <a:srgbClr val="2E2E2E"/>
                </a:solidFill>
                <a:effectLst/>
                <a:latin typeface="NexusSerif"/>
              </a:rPr>
              <a:t>, developed by ecologist Thomas S. Ray.</a:t>
            </a:r>
          </a:p>
          <a:p>
            <a:pPr marL="0" indent="0" algn="l">
              <a:buNone/>
            </a:pPr>
            <a:r>
              <a:rPr lang="en-IN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Techniques:</a:t>
            </a:r>
          </a:p>
          <a:p>
            <a:r>
              <a:rPr lang="en-IN" sz="20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Cellular automaton</a:t>
            </a:r>
            <a:endParaRPr lang="en-IN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sz="20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Artificial neural networks</a:t>
            </a:r>
          </a:p>
          <a:p>
            <a:r>
              <a:rPr lang="en-IN" sz="200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Neuroevolution</a:t>
            </a:r>
            <a:endParaRPr lang="en-IN" sz="200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89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410C-F68C-4BE2-87BB-3461114E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230" y="764373"/>
            <a:ext cx="9665970" cy="1293028"/>
          </a:xfrm>
        </p:spPr>
        <p:txBody>
          <a:bodyPr/>
          <a:lstStyle/>
          <a:p>
            <a:r>
              <a:rPr lang="en-IN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list of artificial life simulators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4D899B-AACA-4F9B-BAE8-1898FA79F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91" y="2468879"/>
            <a:ext cx="12194099" cy="3474721"/>
          </a:xfrm>
        </p:spPr>
      </p:pic>
    </p:spTree>
    <p:extLst>
      <p:ext uri="{BB962C8B-B14F-4D97-AF65-F5344CB8AC3E}">
        <p14:creationId xmlns:p14="http://schemas.microsoft.com/office/powerpoint/2010/main" val="2666187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4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3CBD5-2D00-4923-8B85-AB9D8C51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Tierra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2656D-DD77-455A-8FAD-32B9193CA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 computer simulation in which computer programs compete for time and space.</a:t>
            </a: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The computer programs in Tierra are considered to be evolvable and can mutate, self-replicate and recombine.</a:t>
            </a: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Tierra's virtual machine is written in C.</a:t>
            </a:r>
          </a:p>
          <a:p>
            <a:endParaRPr lang="en-US" b="0" i="0" dirty="0">
              <a:solidFill>
                <a:srgbClr val="2F2F2F"/>
              </a:solidFill>
              <a:effectLst/>
              <a:latin typeface="Century Gothic" panose="020B0502020202020204" pitchFamily="34" charset="0"/>
            </a:endParaRPr>
          </a:p>
          <a:p>
            <a:r>
              <a:rPr lang="en-US" b="0" i="0" dirty="0">
                <a:solidFill>
                  <a:srgbClr val="2F2F2F"/>
                </a:solidFill>
                <a:effectLst/>
                <a:latin typeface="Century Gothic" panose="020B0502020202020204" pitchFamily="34" charset="0"/>
              </a:rPr>
              <a:t>It operates on a custom instruction set designed to facilitate code changes and reordering, including features such as jump to template</a:t>
            </a:r>
            <a:r>
              <a:rPr lang="en-US" b="0" i="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Century Gothic" panose="020B0502020202020204" pitchFamily="34" charset="0"/>
              </a:rPr>
              <a:t>.</a:t>
            </a:r>
          </a:p>
          <a:p>
            <a:endParaRPr lang="en-IN" dirty="0">
              <a:solidFill>
                <a:schemeClr val="bg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6A9AB6-0330-49DA-ADD0-332CEC7F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39" y="2253"/>
            <a:ext cx="4339212" cy="21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1331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791</TotalTime>
  <Words>958</Words>
  <Application>Microsoft Office PowerPoint</Application>
  <PresentationFormat>Widescreen</PresentationFormat>
  <Paragraphs>51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Century Gothic</vt:lpstr>
      <vt:lpstr>Exo 2</vt:lpstr>
      <vt:lpstr>MV Boli</vt:lpstr>
      <vt:lpstr>NexusSerif</vt:lpstr>
      <vt:lpstr>Segoe Script</vt:lpstr>
      <vt:lpstr>Vapor Trail</vt:lpstr>
      <vt:lpstr>Artificial Life</vt:lpstr>
      <vt:lpstr>Definition</vt:lpstr>
      <vt:lpstr>About the Term A-life</vt:lpstr>
      <vt:lpstr>Few more details</vt:lpstr>
      <vt:lpstr>The beginning</vt:lpstr>
      <vt:lpstr>basic approaches</vt:lpstr>
      <vt:lpstr>Software based</vt:lpstr>
      <vt:lpstr>list of artificial life simulators</vt:lpstr>
      <vt:lpstr>Tierra</vt:lpstr>
      <vt:lpstr>Different simulations</vt:lpstr>
      <vt:lpstr>Complex systems modelling</vt:lpstr>
      <vt:lpstr>Hardware-based</vt:lpstr>
      <vt:lpstr>“Nothing can suppress a human’s curiosity.” - Eren Jaeger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Life</dc:title>
  <dc:creator>Ajit Babu</dc:creator>
  <cp:lastModifiedBy>Ajit Babu</cp:lastModifiedBy>
  <cp:revision>5</cp:revision>
  <dcterms:created xsi:type="dcterms:W3CDTF">2022-04-11T13:02:26Z</dcterms:created>
  <dcterms:modified xsi:type="dcterms:W3CDTF">2022-04-21T22:10:43Z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